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6" r:id="rId2"/>
  </p:sldIdLst>
  <p:sldSz cx="21396325" cy="30267275"/>
  <p:notesSz cx="6858000" cy="9144000"/>
  <p:embeddedFontLst>
    <p:embeddedFont>
      <p:font typeface="Calibri Light" panose="020F0302020204030204" pitchFamily="34" charset="0"/>
      <p:regular r:id="rId4"/>
      <p:italic r:id="rId5"/>
    </p:embeddedFont>
    <p:embeddedFont>
      <p:font typeface="Calibri" panose="020F0502020204030204" pitchFamily="34" charset="0"/>
      <p:regular r:id="rId6"/>
      <p:bold r:id="rId7"/>
      <p:italic r:id="rId8"/>
      <p:boldItalic r:id="rId9"/>
    </p:embeddedFont>
    <p:embeddedFont>
      <p:font typeface="Bahij TheSansArabic Plain" panose="02040503050201020203" charset="-78"/>
      <p:regular r:id="rId10"/>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varScale="1">
        <p:scale>
          <a:sx n="26" d="100"/>
          <a:sy n="26" d="100"/>
        </p:scale>
        <p:origin x="3030" y="174"/>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8/11/2023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8/11/2023</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eexplore.ieee.org/xpl/conhome/9297660/proceeding" TargetMode="Externa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10329702" y="14496708"/>
            <a:ext cx="10588214" cy="1024989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SY" sz="2800" dirty="0">
                <a:solidFill>
                  <a:srgbClr val="000000"/>
                </a:solidFill>
                <a:latin typeface="Bahij TheSansArabic Plain" panose="02040503050201020203" pitchFamily="18" charset="-78"/>
                <a:cs typeface="Bahij TheSansArabic Plain" panose="02040503050201020203" pitchFamily="18" charset="-78"/>
              </a:rPr>
              <a:t>تم في هذا القسم دراسة أنواع المعرجات (معرج ديود الربط-معرج المكثف الطائر-المعرجات متعددة السويات الجسرية-المعرجات متعددة السويات النصف جسرية) </a:t>
            </a:r>
          </a:p>
          <a:p>
            <a:pPr lvl="0" algn="r" rtl="1"/>
            <a:r>
              <a:rPr lang="ar-SY" sz="2800" dirty="0">
                <a:solidFill>
                  <a:srgbClr val="000000"/>
                </a:solidFill>
                <a:latin typeface="Bahij TheSansArabic Plain" panose="02040503050201020203" pitchFamily="18" charset="-78"/>
                <a:cs typeface="Bahij TheSansArabic Plain" panose="02040503050201020203" pitchFamily="18" charset="-78"/>
              </a:rPr>
              <a:t>تم ال</a:t>
            </a:r>
            <a:r>
              <a:rPr lang="ar-SA" sz="2800" dirty="0">
                <a:solidFill>
                  <a:srgbClr val="000000"/>
                </a:solidFill>
                <a:latin typeface="Bahij TheSansArabic Plain" panose="02040503050201020203" pitchFamily="18" charset="-78"/>
                <a:cs typeface="Bahij TheSansArabic Plain" panose="02040503050201020203" pitchFamily="18" charset="-78"/>
              </a:rPr>
              <a:t>مقارنة </a:t>
            </a:r>
            <a:r>
              <a:rPr lang="ar-SY" sz="2800" dirty="0">
                <a:solidFill>
                  <a:srgbClr val="000000"/>
                </a:solidFill>
                <a:latin typeface="Bahij TheSansArabic Plain" panose="02040503050201020203" pitchFamily="18" charset="-78"/>
                <a:cs typeface="Bahij TheSansArabic Plain" panose="02040503050201020203" pitchFamily="18" charset="-78"/>
              </a:rPr>
              <a:t>بين هذه الأنواع من المعرجات مع ذكر مزايا وسلبيات ومجال استخدام كل منها</a:t>
            </a:r>
            <a:r>
              <a:rPr lang="ar-SA" sz="2800" dirty="0">
                <a:solidFill>
                  <a:srgbClr val="000000"/>
                </a:solidFill>
                <a:latin typeface="Bahij TheSansArabic Plain" panose="02040503050201020203" pitchFamily="18" charset="-78"/>
                <a:cs typeface="Bahij TheSansArabic Plain" panose="02040503050201020203" pitchFamily="18" charset="-78"/>
              </a:rPr>
              <a:t>.</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lvl="0" algn="r" rtl="1"/>
            <a:r>
              <a:rPr lang="ar-SA" sz="2800" dirty="0">
                <a:solidFill>
                  <a:srgbClr val="000000"/>
                </a:solidFill>
                <a:latin typeface="Bahij TheSansArabic Plain" panose="02040503050201020203" pitchFamily="18" charset="-78"/>
                <a:cs typeface="Bahij TheSansArabic Plain" panose="02040503050201020203" pitchFamily="18" charset="-78"/>
              </a:rPr>
              <a:t>نمذجة وتصميم وتنفيذ مبدل متعدد الوحدات -المستويات.</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حيث تم استخدام برنامج الماتلاب ونمذجة المعرج وتوثيق النتائج التي تم الحصول عليها. حيث تمت المقارنة بين النتائج التي تم الحصول عليها من النمذجة مع النتائج التي تم الحصول عليها بالتطبيق العملي، حيث كانت النتائج متطابقة. </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dirty="0">
                <a:solidFill>
                  <a:schemeClr val="tx1"/>
                </a:solidFill>
              </a:rPr>
              <a:t>  </a:t>
            </a:r>
            <a:endParaRPr lang="en-US" sz="2800" dirty="0">
              <a:solidFill>
                <a:schemeClr val="tx1"/>
              </a:solidFill>
            </a:endParaRPr>
          </a:p>
        </p:txBody>
      </p:sp>
      <p:sp>
        <p:nvSpPr>
          <p:cNvPr id="134" name="Rectangle 133"/>
          <p:cNvSpPr/>
          <p:nvPr/>
        </p:nvSpPr>
        <p:spPr>
          <a:xfrm>
            <a:off x="0" y="22068092"/>
            <a:ext cx="8712747" cy="803992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1105164" y="2540866"/>
            <a:ext cx="19963521" cy="2677656"/>
          </a:xfrm>
          <a:prstGeom prst="rect">
            <a:avLst/>
          </a:prstGeom>
          <a:noFill/>
        </p:spPr>
        <p:txBody>
          <a:bodyPr wrap="square" rtlCol="0">
            <a:spAutoFit/>
          </a:bodyPr>
          <a:lstStyle/>
          <a:p>
            <a:pPr algn="ctr"/>
            <a:r>
              <a:rPr lang="ar-SY" sz="2800" dirty="0">
                <a:solidFill>
                  <a:srgbClr val="000000"/>
                </a:solidFill>
                <a:latin typeface="Bahij TheSansArabic Plain" panose="02040503050201020203" pitchFamily="18" charset="-78"/>
                <a:cs typeface="Bahij TheSansArabic Plain" panose="02040503050201020203" pitchFamily="18" charset="-78"/>
              </a:rPr>
              <a:t>تطوير معرج متعدد الوحدات –السويات لنظام كهروضوئي</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algn="ctr"/>
            <a:r>
              <a:rPr lang="en-US" sz="2800" dirty="0">
                <a:solidFill>
                  <a:srgbClr val="000000"/>
                </a:solidFill>
                <a:latin typeface="Bahij TheSansArabic Plain" panose="02040503050201020203" pitchFamily="18" charset="-78"/>
                <a:cs typeface="Bahij TheSansArabic Plain" panose="02040503050201020203" pitchFamily="18" charset="-78"/>
              </a:rPr>
              <a:t>Development of a Multi-Level Inverter of a Photovoltaic System</a:t>
            </a:r>
          </a:p>
          <a:p>
            <a:pPr algn="ctr"/>
            <a:endParaRPr lang="en-US" sz="2800" b="1" dirty="0"/>
          </a:p>
          <a:p>
            <a:pPr algn="ctr"/>
            <a:endParaRPr lang="en-US" sz="2800" b="1" dirty="0"/>
          </a:p>
          <a:p>
            <a:pPr algn="ctr"/>
            <a:endParaRPr lang="en-US" sz="2800" dirty="0"/>
          </a:p>
          <a:p>
            <a:pPr algn="ctr"/>
            <a:endParaRPr lang="en-US" sz="2800" b="1" dirty="0">
              <a:latin typeface="Bahij TheSansArabic Plain" panose="02040503050201020203" pitchFamily="18" charset="-78"/>
              <a:cs typeface="Bahij TheSansArabic Plain" panose="02040503050201020203" pitchFamily="18" charset="-78"/>
            </a:endParaRPr>
          </a:p>
        </p:txBody>
      </p:sp>
      <p:sp>
        <p:nvSpPr>
          <p:cNvPr id="98" name="Rectangle 97"/>
          <p:cNvSpPr/>
          <p:nvPr/>
        </p:nvSpPr>
        <p:spPr>
          <a:xfrm>
            <a:off x="10332324" y="7622085"/>
            <a:ext cx="10452350" cy="6883216"/>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grpSp>
        <p:nvGrpSpPr>
          <p:cNvPr id="3" name="Group 2"/>
          <p:cNvGrpSpPr/>
          <p:nvPr/>
        </p:nvGrpSpPr>
        <p:grpSpPr>
          <a:xfrm>
            <a:off x="1502818" y="20364230"/>
            <a:ext cx="8160603" cy="970947"/>
            <a:chOff x="12672028" y="25475762"/>
            <a:chExt cx="8160603" cy="970947"/>
          </a:xfrm>
        </p:grpSpPr>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04" name="Rectangle 103"/>
          <p:cNvSpPr/>
          <p:nvPr/>
        </p:nvSpPr>
        <p:spPr>
          <a:xfrm>
            <a:off x="10515600" y="8328392"/>
            <a:ext cx="9761128" cy="4401205"/>
          </a:xfrm>
          <a:prstGeom prst="rect">
            <a:avLst/>
          </a:prstGeom>
        </p:spPr>
        <p:txBody>
          <a:bodyPr wrap="square">
            <a:spAutoFit/>
          </a:bodyPr>
          <a:lstStyle/>
          <a:p>
            <a:pPr algn="r"/>
            <a:r>
              <a:rPr lang="ar-SY" sz="2800" dirty="0" smtClean="0">
                <a:solidFill>
                  <a:srgbClr val="000000"/>
                </a:solidFill>
                <a:latin typeface="Bahij TheSansArabic Plain" panose="02040503050201020203" pitchFamily="18" charset="-78"/>
                <a:cs typeface="Bahij TheSansArabic Plain" panose="02040503050201020203" pitchFamily="18" charset="-78"/>
              </a:rPr>
              <a:t>يتلخص العمل في تصميم  وتنفيذ نموذج لانفرتر متعدد  الوحدات -السويات لنظام كهرضوئي.</a:t>
            </a:r>
          </a:p>
          <a:p>
            <a:pPr algn="r"/>
            <a:r>
              <a:rPr lang="ar-SY" sz="2800" dirty="0" smtClean="0">
                <a:solidFill>
                  <a:srgbClr val="000000"/>
                </a:solidFill>
                <a:latin typeface="Bahij TheSansArabic Plain" panose="02040503050201020203" pitchFamily="18" charset="-78"/>
                <a:cs typeface="Bahij TheSansArabic Plain" panose="02040503050201020203" pitchFamily="18" charset="-78"/>
              </a:rPr>
              <a:t>تم استخدام  ترانزستورات ودارات قيادة وتحكم لإعطاء نبضات القدح المناسبة للترانزستورات لنتمكن من الحصول على الخرج متعدد السويات.</a:t>
            </a:r>
          </a:p>
          <a:p>
            <a:pPr algn="r"/>
            <a:r>
              <a:rPr lang="ar-SY" sz="2800" dirty="0" smtClean="0">
                <a:solidFill>
                  <a:srgbClr val="000000"/>
                </a:solidFill>
                <a:latin typeface="Bahij TheSansArabic Plain" panose="02040503050201020203" pitchFamily="18" charset="-78"/>
                <a:cs typeface="Bahij TheSansArabic Plain" panose="02040503050201020203" pitchFamily="18" charset="-78"/>
              </a:rPr>
              <a:t>تم استخدام بطاقة البرمجة اردوينو وتنزيل الكود البرمجي عليها.</a:t>
            </a:r>
          </a:p>
          <a:p>
            <a:pPr algn="r" rtl="1"/>
            <a:r>
              <a:rPr lang="ar-SY" sz="2800" dirty="0" smtClean="0">
                <a:solidFill>
                  <a:srgbClr val="000000"/>
                </a:solidFill>
                <a:latin typeface="Bahij TheSansArabic Plain" panose="02040503050201020203" pitchFamily="18" charset="-78"/>
                <a:cs typeface="Bahij TheSansArabic Plain" panose="02040503050201020203" pitchFamily="18" charset="-78"/>
              </a:rPr>
              <a:t>تم تصميم النموذج العملي واختبار إشارات الخرج في حالة أحمال متنوعة (الحمل الأومي- الحمل التحريضي).</a:t>
            </a:r>
          </a:p>
          <a:p>
            <a:pPr algn="r" rtl="1"/>
            <a:r>
              <a:rPr lang="ar-SY" sz="2800" dirty="0" smtClean="0">
                <a:solidFill>
                  <a:srgbClr val="000000"/>
                </a:solidFill>
                <a:latin typeface="Bahij TheSansArabic Plain" panose="02040503050201020203" pitchFamily="18" charset="-78"/>
                <a:cs typeface="Bahij TheSansArabic Plain" panose="02040503050201020203" pitchFamily="18" charset="-78"/>
              </a:rPr>
              <a:t>تم تصميم نموذج عملي ومقارنة النتائج العملية مع نتائج النمذجة .</a:t>
            </a:r>
            <a:r>
              <a:rPr lang="ar-SA" sz="2800" dirty="0">
                <a:solidFill>
                  <a:srgbClr val="000000"/>
                </a:solidFill>
                <a:latin typeface="Bahij TheSansArabic Plain" panose="02040503050201020203" pitchFamily="18" charset="-78"/>
                <a:cs typeface="Bahij TheSansArabic Plain" panose="02040503050201020203" pitchFamily="18" charset="-78"/>
              </a:rPr>
              <a:t/>
            </a:r>
            <a:br>
              <a:rPr lang="ar-SA" sz="2800" dirty="0">
                <a:solidFill>
                  <a:srgbClr val="000000"/>
                </a:solidFill>
                <a:latin typeface="Bahij TheSansArabic Plain" panose="02040503050201020203" pitchFamily="18" charset="-78"/>
                <a:cs typeface="Bahij TheSansArabic Plain" panose="02040503050201020203" pitchFamily="18" charset="-78"/>
              </a:rPr>
            </a:b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grpSp>
        <p:nvGrpSpPr>
          <p:cNvPr id="2" name="Group 1"/>
          <p:cNvGrpSpPr/>
          <p:nvPr/>
        </p:nvGrpSpPr>
        <p:grpSpPr>
          <a:xfrm>
            <a:off x="14461590" y="14975415"/>
            <a:ext cx="6261237" cy="1002836"/>
            <a:chOff x="14571394" y="9497800"/>
            <a:chExt cx="6261237" cy="1002836"/>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20" name="Rectangle 119"/>
          <p:cNvSpPr/>
          <p:nvPr/>
        </p:nvSpPr>
        <p:spPr>
          <a:xfrm>
            <a:off x="1502818" y="8328392"/>
            <a:ext cx="7579662" cy="6260688"/>
          </a:xfrm>
          <a:prstGeom prst="rect">
            <a:avLst/>
          </a:prstGeom>
        </p:spPr>
        <p:txBody>
          <a:bodyPr wrap="square">
            <a:spAutoFit/>
          </a:bodyPr>
          <a:lstStyle/>
          <a:p>
            <a:pPr marL="619125" algn="r" rtl="1">
              <a:lnSpc>
                <a:spcPct val="107000"/>
              </a:lnSpc>
              <a:spcAft>
                <a:spcPts val="800"/>
              </a:spcAft>
            </a:pPr>
            <a:r>
              <a:rPr lang="ar-SA" sz="2800" dirty="0">
                <a:solidFill>
                  <a:srgbClr val="000000"/>
                </a:solidFill>
                <a:latin typeface="Bahij TheSansArabic Plain" panose="02040503050201020203" pitchFamily="18" charset="-78"/>
                <a:cs typeface="Bahij TheSansArabic Plain" panose="02040503050201020203" pitchFamily="18" charset="-78"/>
              </a:rPr>
              <a:t>النتائج:</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marL="342900" lvl="0" indent="-342900" algn="r" rtl="1">
              <a:lnSpc>
                <a:spcPct val="107000"/>
              </a:lnSpc>
              <a:spcAft>
                <a:spcPts val="0"/>
              </a:spcAft>
              <a:buFont typeface="Symbol" panose="05050102010706020507" pitchFamily="18" charset="2"/>
              <a:buChar char=""/>
            </a:pPr>
            <a:r>
              <a:rPr lang="ar-SA" sz="2800" dirty="0">
                <a:solidFill>
                  <a:srgbClr val="000000"/>
                </a:solidFill>
                <a:latin typeface="Bahij TheSansArabic Plain" panose="02040503050201020203" pitchFamily="18" charset="-78"/>
                <a:cs typeface="Bahij TheSansArabic Plain" panose="02040503050201020203" pitchFamily="18" charset="-78"/>
              </a:rPr>
              <a:t>بينت الدراسة أن استخدام دارة المعرج يؤدي إلى تخفيض عدد العناصر الالكترونية المستخدمة.</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marL="342900" lvl="0" indent="-342900" algn="r" rtl="1">
              <a:lnSpc>
                <a:spcPct val="107000"/>
              </a:lnSpc>
              <a:spcAft>
                <a:spcPts val="0"/>
              </a:spcAft>
              <a:buFont typeface="Symbol" panose="05050102010706020507" pitchFamily="18" charset="2"/>
              <a:buChar char=""/>
            </a:pPr>
            <a:r>
              <a:rPr lang="ar-SA" sz="2800" dirty="0">
                <a:solidFill>
                  <a:srgbClr val="000000"/>
                </a:solidFill>
                <a:latin typeface="Bahij TheSansArabic Plain" panose="02040503050201020203" pitchFamily="18" charset="-78"/>
                <a:cs typeface="Bahij TheSansArabic Plain" panose="02040503050201020203" pitchFamily="18" charset="-78"/>
              </a:rPr>
              <a:t>تقليل التشوهات والتوافقيات الموجودة في موجة الخرج.</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marL="342900" lvl="0" indent="-342900" algn="r" rtl="1">
              <a:lnSpc>
                <a:spcPct val="107000"/>
              </a:lnSpc>
              <a:spcAft>
                <a:spcPts val="0"/>
              </a:spcAft>
              <a:buFont typeface="Symbol" panose="05050102010706020507" pitchFamily="18" charset="2"/>
              <a:buChar char=""/>
            </a:pPr>
            <a:r>
              <a:rPr lang="ar-SA" sz="2800" dirty="0">
                <a:solidFill>
                  <a:srgbClr val="000000"/>
                </a:solidFill>
                <a:latin typeface="Bahij TheSansArabic Plain" panose="02040503050201020203" pitchFamily="18" charset="-78"/>
                <a:cs typeface="Bahij TheSansArabic Plain" panose="02040503050201020203" pitchFamily="18" charset="-78"/>
              </a:rPr>
              <a:t>يتم تصنيع السلاسل النصف الجسرية </a:t>
            </a:r>
            <a:r>
              <a:rPr lang="en-US" sz="2800" dirty="0">
                <a:solidFill>
                  <a:srgbClr val="000000"/>
                </a:solidFill>
                <a:latin typeface="Bahij TheSansArabic Plain" panose="02040503050201020203" pitchFamily="18" charset="-78"/>
                <a:cs typeface="Bahij TheSansArabic Plain" panose="02040503050201020203" pitchFamily="18" charset="-78"/>
              </a:rPr>
              <a:t>Half-Bridges</a:t>
            </a:r>
            <a:r>
              <a:rPr lang="ar-SA" sz="2800" dirty="0">
                <a:solidFill>
                  <a:srgbClr val="000000"/>
                </a:solidFill>
                <a:latin typeface="Bahij TheSansArabic Plain" panose="02040503050201020203" pitchFamily="18" charset="-78"/>
                <a:cs typeface="Bahij TheSansArabic Plain" panose="02040503050201020203" pitchFamily="18" charset="-78"/>
              </a:rPr>
              <a:t> على شكل وحدات مدمجة منفصلة. سيمكن ذلك من إجراء عملية التصنيع بسرعة أكبر وبتكلفة منخفضة.</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marL="342900" lvl="0" indent="-342900" algn="r" rtl="1">
              <a:lnSpc>
                <a:spcPct val="107000"/>
              </a:lnSpc>
              <a:spcAft>
                <a:spcPts val="800"/>
              </a:spcAft>
              <a:buFont typeface="Symbol" panose="05050102010706020507" pitchFamily="18" charset="2"/>
              <a:buChar char=""/>
            </a:pPr>
            <a:r>
              <a:rPr lang="ar-SA" sz="2800" dirty="0">
                <a:solidFill>
                  <a:srgbClr val="000000"/>
                </a:solidFill>
                <a:latin typeface="Bahij TheSansArabic Plain" panose="02040503050201020203" pitchFamily="18" charset="-78"/>
                <a:cs typeface="Bahij TheSansArabic Plain" panose="02040503050201020203" pitchFamily="18" charset="-78"/>
              </a:rPr>
              <a:t>تتميز الخصائص الهندسية لهذه الجسور بالمرونة عالية وبالتالي فهي أكثر ملاءمة لإعادة التجميع في حالة حدوث خطأ.</a:t>
            </a:r>
            <a:endParaRPr lang="en-US" sz="2800" dirty="0">
              <a:solidFill>
                <a:srgbClr val="000000"/>
              </a:solidFill>
              <a:latin typeface="Bahij TheSansArabic Plain" panose="02040503050201020203" pitchFamily="18" charset="-78"/>
              <a:cs typeface="Bahij TheSansArabic Plain" panose="02040503050201020203" pitchFamily="18" charset="-78"/>
            </a:endParaRP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152401" y="22141824"/>
            <a:ext cx="8560346" cy="7848302"/>
          </a:xfrm>
          <a:prstGeom prst="rect">
            <a:avLst/>
          </a:prstGeom>
        </p:spPr>
        <p:txBody>
          <a:bodyPr wrap="square">
            <a:spAutoFit/>
          </a:bodyPr>
          <a:lstStyle/>
          <a:p>
            <a:pPr marL="457200" indent="-457200">
              <a:buFont typeface="Arial" panose="020B0604020202020204" pitchFamily="34" charset="0"/>
              <a:buChar char="•"/>
            </a:pPr>
            <a:r>
              <a:rPr lang="en-US" sz="2800" u="sng" dirty="0" err="1" smtClean="0"/>
              <a:t>Martinez.F,Ramirez.D,Rey.B.A,Pablo.S</a:t>
            </a:r>
            <a:r>
              <a:rPr lang="en-US" sz="2800" u="sng" dirty="0" smtClean="0"/>
              <a:t> </a:t>
            </a:r>
            <a:r>
              <a:rPr lang="en-US" sz="2800" u="sng" dirty="0"/>
              <a:t>"</a:t>
            </a:r>
            <a:r>
              <a:rPr lang="en-US" sz="2800" b="1" u="sng" dirty="0" err="1"/>
              <a:t>Moduler</a:t>
            </a:r>
            <a:r>
              <a:rPr lang="en-US" sz="2800" b="1" u="sng" dirty="0"/>
              <a:t> Multilevel  </a:t>
            </a:r>
            <a:r>
              <a:rPr lang="en-US" sz="2800" b="1" u="sng" dirty="0" err="1"/>
              <a:t>Converter:Control</a:t>
            </a:r>
            <a:r>
              <a:rPr lang="en-US" sz="2800" b="1" u="sng" dirty="0"/>
              <a:t> and Applications"</a:t>
            </a:r>
            <a:endParaRPr lang="en-US" sz="2800" dirty="0"/>
          </a:p>
          <a:p>
            <a:pPr marL="457200" indent="-457200">
              <a:buFont typeface="Arial" panose="020B0604020202020204" pitchFamily="34" charset="0"/>
              <a:buChar char="•"/>
            </a:pPr>
            <a:r>
              <a:rPr lang="en-US" sz="2800" u="sng" dirty="0" smtClean="0"/>
              <a:t>-</a:t>
            </a:r>
            <a:r>
              <a:rPr lang="en-US" sz="2800" u="sng" dirty="0"/>
              <a:t>L.M. Tolbert, F.Z. Peng "</a:t>
            </a:r>
            <a:r>
              <a:rPr lang="en-US" sz="2800" b="1" u="sng" dirty="0"/>
              <a:t>Multilevel Converter as a Utility Interface for Renewable Energy System"</a:t>
            </a:r>
            <a:endParaRPr lang="en-US" sz="2800" dirty="0"/>
          </a:p>
          <a:p>
            <a:pPr marL="457200" indent="-457200">
              <a:buFont typeface="Arial" panose="020B0604020202020204" pitchFamily="34" charset="0"/>
              <a:buChar char="•"/>
            </a:pPr>
            <a:r>
              <a:rPr lang="en-US" sz="2800" u="sng" dirty="0" smtClean="0"/>
              <a:t>-</a:t>
            </a:r>
            <a:r>
              <a:rPr lang="en-US" sz="2800" u="sng" dirty="0"/>
              <a:t>P.Sheeba, </a:t>
            </a:r>
            <a:r>
              <a:rPr lang="en-US" sz="2800" u="sng" dirty="0" err="1"/>
              <a:t>M.Nivedha</a:t>
            </a:r>
            <a:r>
              <a:rPr lang="en-US" sz="2800" u="sng" dirty="0"/>
              <a:t> "</a:t>
            </a:r>
            <a:r>
              <a:rPr lang="en-US" sz="2800" b="1" u="sng" dirty="0"/>
              <a:t>Design and Implementation of Photovoltaic Power Conversion Using </a:t>
            </a:r>
            <a:r>
              <a:rPr lang="en-US" sz="2800" b="1" u="sng" dirty="0" err="1"/>
              <a:t>Moduler</a:t>
            </a:r>
            <a:r>
              <a:rPr lang="en-US" sz="2800" b="1" u="sng" dirty="0"/>
              <a:t> Multilevel Converter(PPCMMC)</a:t>
            </a:r>
            <a:endParaRPr lang="en-US" sz="2800" dirty="0"/>
          </a:p>
          <a:p>
            <a:pPr marL="457200" indent="-457200">
              <a:buFont typeface="Arial" panose="020B0604020202020204" pitchFamily="34" charset="0"/>
              <a:buChar char="•"/>
            </a:pPr>
            <a:r>
              <a:rPr lang="en-US" sz="2800" u="sng" dirty="0" smtClean="0"/>
              <a:t>-</a:t>
            </a:r>
            <a:r>
              <a:rPr lang="en-US" sz="2800" u="sng" dirty="0"/>
              <a:t>Subhashree. Choudhury, .</a:t>
            </a:r>
            <a:r>
              <a:rPr lang="en-US" sz="2800" u="sng" dirty="0" err="1"/>
              <a:t>Taraprasanna</a:t>
            </a:r>
            <a:r>
              <a:rPr lang="en-US" sz="2800" u="sng" dirty="0"/>
              <a:t> .D </a:t>
            </a:r>
            <a:r>
              <a:rPr lang="en-US" sz="2800" u="sng" dirty="0" err="1"/>
              <a:t>ash,Salah</a:t>
            </a:r>
            <a:r>
              <a:rPr lang="en-US" sz="2800" u="sng" dirty="0"/>
              <a:t>. </a:t>
            </a:r>
            <a:r>
              <a:rPr lang="en-US" sz="2800" u="sng" dirty="0" err="1"/>
              <a:t>Kamel,Francisco.Jurado</a:t>
            </a:r>
            <a:r>
              <a:rPr lang="en-US" sz="2800" u="sng" dirty="0"/>
              <a:t>  "</a:t>
            </a:r>
            <a:r>
              <a:rPr lang="en-US" sz="2800" b="1" u="sng" dirty="0"/>
              <a:t>Multilevel Inverter :A Survey on Classical and Advanced Topologies :Control Schemes, </a:t>
            </a:r>
            <a:r>
              <a:rPr lang="en-US" sz="2800" b="1" u="sng" dirty="0" err="1"/>
              <a:t>Applicaions</a:t>
            </a:r>
            <a:r>
              <a:rPr lang="en-US" sz="2800" b="1" u="sng" dirty="0"/>
              <a:t> to Power Systems and Future  Prospects"</a:t>
            </a:r>
            <a:endParaRPr lang="en-US" sz="2800" dirty="0"/>
          </a:p>
          <a:p>
            <a:pPr marL="457200" indent="-457200">
              <a:buFont typeface="Arial" panose="020B0604020202020204" pitchFamily="34" charset="0"/>
              <a:buChar char="•"/>
            </a:pPr>
            <a:r>
              <a:rPr lang="en-US" sz="2800" u="sng" dirty="0" smtClean="0"/>
              <a:t>-</a:t>
            </a:r>
            <a:r>
              <a:rPr lang="en-US" sz="2800" u="sng" dirty="0"/>
              <a:t>Pingyang .</a:t>
            </a:r>
            <a:r>
              <a:rPr lang="en-US" sz="2800" u="sng" dirty="0" err="1"/>
              <a:t>Sun,Yumeng</a:t>
            </a:r>
            <a:r>
              <a:rPr lang="en-US" sz="2800" u="sng" dirty="0"/>
              <a:t> Tian ,Josep </a:t>
            </a:r>
            <a:r>
              <a:rPr lang="en-US" sz="2800" u="sng" dirty="0" err="1"/>
              <a:t>Pou</a:t>
            </a:r>
            <a:r>
              <a:rPr lang="en-US" sz="2800" u="sng" dirty="0"/>
              <a:t>-Georgios </a:t>
            </a:r>
            <a:r>
              <a:rPr lang="en-US" sz="2800" u="sng" dirty="0" err="1"/>
              <a:t>Konstantinou</a:t>
            </a:r>
            <a:r>
              <a:rPr lang="en-US" sz="2800" u="sng" dirty="0"/>
              <a:t> "</a:t>
            </a:r>
            <a:r>
              <a:rPr lang="en-US" sz="2800" b="1" u="sng" dirty="0"/>
              <a:t>Beyond the MMC:</a:t>
            </a:r>
            <a:r>
              <a:rPr lang="en-US" sz="2800" u="sng" dirty="0"/>
              <a:t> </a:t>
            </a:r>
            <a:r>
              <a:rPr lang="en-US" sz="2800" b="1" u="sng" dirty="0"/>
              <a:t>Extended </a:t>
            </a:r>
            <a:r>
              <a:rPr lang="en-US" sz="2800" b="1" u="sng" dirty="0" err="1"/>
              <a:t>Moduler</a:t>
            </a:r>
            <a:r>
              <a:rPr lang="en-US" sz="2800" b="1" u="sng" dirty="0"/>
              <a:t> Multilevel Converter Topologies and </a:t>
            </a:r>
            <a:r>
              <a:rPr lang="en-US" sz="2800" b="1" u="sng" dirty="0" err="1"/>
              <a:t>Applicaions</a:t>
            </a:r>
            <a:r>
              <a:rPr lang="en-US" sz="2800" u="sng" dirty="0"/>
              <a:t>"</a:t>
            </a:r>
            <a:endParaRPr lang="en-US" sz="2800" dirty="0"/>
          </a:p>
          <a:p>
            <a:pPr marL="457200" indent="-457200">
              <a:buFont typeface="Arial" panose="020B0604020202020204" pitchFamily="34" charset="0"/>
              <a:buChar char="•"/>
            </a:pPr>
            <a:r>
              <a:rPr lang="en-US" sz="2800" u="sng" dirty="0" smtClean="0"/>
              <a:t>-</a:t>
            </a:r>
            <a:r>
              <a:rPr lang="en-US" sz="2800" u="sng" dirty="0"/>
              <a:t>Rashed. Muhammad </a:t>
            </a:r>
            <a:r>
              <a:rPr lang="en-US" sz="2800" b="1" u="sng" dirty="0"/>
              <a:t>Power Electronics </a:t>
            </a:r>
            <a:r>
              <a:rPr lang="en-US" sz="2800" b="1" u="sng" dirty="0" err="1" smtClean="0"/>
              <a:t>Handbook</a:t>
            </a:r>
            <a:r>
              <a:rPr lang="en-US" sz="2800" dirty="0" err="1" smtClean="0">
                <a:hlinkClick r:id="rId3"/>
              </a:rPr>
              <a:t>ional</a:t>
            </a:r>
            <a:r>
              <a:rPr lang="en-US" sz="2800" dirty="0" smtClean="0">
                <a:hlinkClick r:id="rId3"/>
              </a:rPr>
              <a:t> </a:t>
            </a:r>
            <a:r>
              <a:rPr lang="en-US" sz="2800" dirty="0">
                <a:hlinkClick r:id="rId3"/>
              </a:rPr>
              <a:t>Conference on Smart </a:t>
            </a:r>
            <a:r>
              <a:rPr lang="en-US" sz="2800" dirty="0" smtClean="0">
                <a:hlinkClick r:id="rId3"/>
              </a:rPr>
              <a:t>(</a:t>
            </a:r>
            <a:r>
              <a:rPr lang="en-US" sz="2800" dirty="0">
                <a:hlinkClick r:id="rId3"/>
              </a:rPr>
              <a:t>STPEC)</a:t>
            </a:r>
            <a:endParaRPr lang="en-US" sz="2800" dirty="0"/>
          </a:p>
          <a:p>
            <a:pPr marL="457200" indent="-457200" algn="r">
              <a:buFont typeface="Arial" panose="020B0604020202020204" pitchFamily="34" charset="0"/>
              <a:buChar char="•"/>
            </a:pP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278538" y="4203449"/>
            <a:ext cx="15001862" cy="523220"/>
          </a:xfrm>
          <a:prstGeom prst="rect">
            <a:avLst/>
          </a:prstGeom>
          <a:noFill/>
        </p:spPr>
        <p:txBody>
          <a:bodyPr wrap="square" rtlCol="0">
            <a:spAutoFit/>
          </a:bodyPr>
          <a:lstStyle/>
          <a:p>
            <a:pPr algn="ctr"/>
            <a:r>
              <a:rPr lang="ar-SY" sz="2800" dirty="0">
                <a:solidFill>
                  <a:srgbClr val="000000"/>
                </a:solidFill>
                <a:latin typeface="Bahij TheSansArabic Plain" panose="02040503050201020203" pitchFamily="18" charset="-78"/>
                <a:cs typeface="Bahij TheSansArabic Plain" panose="02040503050201020203" pitchFamily="18" charset="-78"/>
              </a:rPr>
              <a:t>المهندسة أماني حسون</a:t>
            </a:r>
            <a:endParaRPr lang="en-US" sz="2800" dirty="0">
              <a:solidFill>
                <a:srgbClr val="000000"/>
              </a:solidFill>
              <a:latin typeface="Bahij TheSansArabic Plain" panose="02040503050201020203" pitchFamily="18" charset="-78"/>
              <a:cs typeface="Bahij TheSansArabic Plain" panose="02040503050201020203" pitchFamily="18" charset="-78"/>
            </a:endParaRPr>
          </a:p>
        </p:txBody>
      </p:sp>
      <p:grpSp>
        <p:nvGrpSpPr>
          <p:cNvPr id="5" name="Group 4"/>
          <p:cNvGrpSpPr/>
          <p:nvPr/>
        </p:nvGrpSpPr>
        <p:grpSpPr>
          <a:xfrm>
            <a:off x="1987350" y="6599197"/>
            <a:ext cx="7986740" cy="970947"/>
            <a:chOff x="12845891" y="17333966"/>
            <a:chExt cx="7986740" cy="970947"/>
          </a:xfrm>
        </p:grpSpPr>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350443" y="528916"/>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a:t>
            </a:r>
            <a:r>
              <a:rPr lang="ar-SY" sz="2800" dirty="0" smtClean="0">
                <a:latin typeface="Bahij TheSansArabic Plain" panose="02040503050201020203" pitchFamily="18" charset="-78"/>
                <a:cs typeface="Bahij TheSansArabic Plain" panose="02040503050201020203" pitchFamily="18" charset="-78"/>
              </a:rPr>
              <a:t>الطاقة الكهربائية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grpSp>
        <p:nvGrpSpPr>
          <p:cNvPr id="31" name="Group 30"/>
          <p:cNvGrpSpPr/>
          <p:nvPr/>
        </p:nvGrpSpPr>
        <p:grpSpPr>
          <a:xfrm>
            <a:off x="14659301" y="6599197"/>
            <a:ext cx="6261237" cy="1002836"/>
            <a:chOff x="14571394" y="9497800"/>
            <a:chExt cx="6261237" cy="1002836"/>
          </a:xfrm>
          <a:solidFill>
            <a:schemeClr val="accent1"/>
          </a:solidFill>
        </p:grpSpPr>
        <p:sp>
          <p:nvSpPr>
            <p:cNvPr id="32" name="Parallelogram 31"/>
            <p:cNvSpPr/>
            <p:nvPr/>
          </p:nvSpPr>
          <p:spPr>
            <a:xfrm>
              <a:off x="14571394" y="9497800"/>
              <a:ext cx="6261237" cy="100283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3" name="TextBox 32"/>
            <p:cNvSpPr txBox="1"/>
            <p:nvPr/>
          </p:nvSpPr>
          <p:spPr>
            <a:xfrm>
              <a:off x="15807178" y="9664899"/>
              <a:ext cx="4212016" cy="646331"/>
            </a:xfrm>
            <a:prstGeom prst="rect">
              <a:avLst/>
            </a:prstGeom>
            <a:grp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6" name="Rectangle 2"/>
          <p:cNvSpPr>
            <a:spLocks noChangeArrowheads="1"/>
          </p:cNvSpPr>
          <p:nvPr/>
        </p:nvSpPr>
        <p:spPr bwMode="auto">
          <a:xfrm>
            <a:off x="633725" y="15935220"/>
            <a:ext cx="124807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كائن 6"/>
          <p:cNvGraphicFramePr>
            <a:graphicFrameLocks noChangeAspect="1"/>
          </p:cNvGraphicFramePr>
          <p:nvPr>
            <p:extLst>
              <p:ext uri="{D42A27DB-BD31-4B8C-83A1-F6EECF244321}">
                <p14:modId xmlns:p14="http://schemas.microsoft.com/office/powerpoint/2010/main" val="2530780181"/>
              </p:ext>
            </p:extLst>
          </p:nvPr>
        </p:nvGraphicFramePr>
        <p:xfrm>
          <a:off x="633724" y="15935220"/>
          <a:ext cx="3767006" cy="3724275"/>
        </p:xfrm>
        <a:graphic>
          <a:graphicData uri="http://schemas.openxmlformats.org/presentationml/2006/ole">
            <mc:AlternateContent xmlns:mc="http://schemas.openxmlformats.org/markup-compatibility/2006">
              <mc:Choice xmlns:v="urn:schemas-microsoft-com:vml" Requires="v">
                <p:oleObj spid="_x0000_s1038" r:id="rId5" imgW="4122030" imgH="3725803" progId="Visio.Drawing.15">
                  <p:embed/>
                </p:oleObj>
              </mc:Choice>
              <mc:Fallback>
                <p:oleObj r:id="rId5" imgW="4122030" imgH="3725803"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24" y="15935220"/>
                        <a:ext cx="3767006" cy="3724275"/>
                      </a:xfrm>
                      <a:prstGeom prst="rect">
                        <a:avLst/>
                      </a:prstGeom>
                      <a:noFill/>
                    </p:spPr>
                  </p:pic>
                </p:oleObj>
              </mc:Fallback>
            </mc:AlternateContent>
          </a:graphicData>
        </a:graphic>
      </p:graphicFrame>
      <p:pic>
        <p:nvPicPr>
          <p:cNvPr id="34" name="صورة 33"/>
          <p:cNvPicPr/>
          <p:nvPr/>
        </p:nvPicPr>
        <p:blipFill rotWithShape="1">
          <a:blip r:embed="rId7"/>
          <a:srcRect t="22592" r="7798"/>
          <a:stretch/>
        </p:blipFill>
        <p:spPr bwMode="auto">
          <a:xfrm>
            <a:off x="4536203" y="15926591"/>
            <a:ext cx="4943475" cy="3695065"/>
          </a:xfrm>
          <a:prstGeom prst="rect">
            <a:avLst/>
          </a:prstGeom>
          <a:ln>
            <a:noFill/>
          </a:ln>
          <a:extLst>
            <a:ext uri="{53640926-AAD7-44D8-BBD7-CCE9431645EC}">
              <a14:shadowObscured xmlns:a14="http://schemas.microsoft.com/office/drawing/2010/main"/>
            </a:ext>
          </a:extLst>
        </p:spPr>
      </p:pic>
      <p:sp>
        <p:nvSpPr>
          <p:cNvPr id="8" name="مستطيل 7"/>
          <p:cNvSpPr/>
          <p:nvPr/>
        </p:nvSpPr>
        <p:spPr>
          <a:xfrm>
            <a:off x="5684996" y="4068173"/>
            <a:ext cx="10696575" cy="1754326"/>
          </a:xfrm>
          <a:prstGeom prst="rect">
            <a:avLst/>
          </a:prstGeom>
        </p:spPr>
        <p:txBody>
          <a:bodyPr>
            <a:spAutoFit/>
          </a:bodyPr>
          <a:lstStyle/>
          <a:p>
            <a:pPr algn="ctr"/>
            <a:endParaRPr lang="ar-SY" sz="5400" b="1" dirty="0"/>
          </a:p>
          <a:p>
            <a:pPr algn="ctr"/>
            <a:r>
              <a:rPr lang="ar-SY" sz="2800" dirty="0" smtClean="0">
                <a:solidFill>
                  <a:srgbClr val="000000"/>
                </a:solidFill>
                <a:latin typeface="Bahij TheSansArabic Plain" panose="02040503050201020203" pitchFamily="18" charset="-78"/>
                <a:cs typeface="Bahij TheSansArabic Plain" panose="02040503050201020203" pitchFamily="18" charset="-78"/>
              </a:rPr>
              <a:t>د. جمال </a:t>
            </a:r>
            <a:r>
              <a:rPr lang="ar-SY" sz="2800" dirty="0">
                <a:solidFill>
                  <a:srgbClr val="000000"/>
                </a:solidFill>
                <a:latin typeface="Bahij TheSansArabic Plain" panose="02040503050201020203" pitchFamily="18" charset="-78"/>
                <a:cs typeface="Bahij TheSansArabic Plain" panose="02040503050201020203" pitchFamily="18" charset="-78"/>
              </a:rPr>
              <a:t>الناصير</a:t>
            </a:r>
            <a:r>
              <a:rPr lang="ar-SY" sz="5400" b="1" dirty="0"/>
              <a:t>       </a:t>
            </a:r>
            <a:r>
              <a:rPr lang="ar-SY" sz="5400" b="1" dirty="0" smtClean="0"/>
              <a:t>               </a:t>
            </a:r>
            <a:r>
              <a:rPr lang="ar-SY" sz="2800" dirty="0" smtClean="0">
                <a:solidFill>
                  <a:srgbClr val="000000"/>
                </a:solidFill>
                <a:latin typeface="Bahij TheSansArabic Plain" panose="02040503050201020203" pitchFamily="18" charset="-78"/>
                <a:cs typeface="Bahij TheSansArabic Plain" panose="02040503050201020203" pitchFamily="18" charset="-78"/>
              </a:rPr>
              <a:t>د. معاذ </a:t>
            </a:r>
            <a:r>
              <a:rPr lang="ar-SY" sz="2800" dirty="0">
                <a:solidFill>
                  <a:srgbClr val="000000"/>
                </a:solidFill>
                <a:latin typeface="Bahij TheSansArabic Plain" panose="02040503050201020203" pitchFamily="18" charset="-78"/>
                <a:cs typeface="Bahij TheSansArabic Plain" panose="02040503050201020203" pitchFamily="18" charset="-78"/>
              </a:rPr>
              <a:t>النهار</a:t>
            </a:r>
            <a:endParaRPr lang="en-US" sz="2800" dirty="0">
              <a:solidFill>
                <a:srgbClr val="000000"/>
              </a:solidFill>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878274653"/>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382</Words>
  <Application>Microsoft Office PowerPoint</Application>
  <PresentationFormat>Custom</PresentationFormat>
  <Paragraphs>36</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Calibri Light</vt:lpstr>
      <vt:lpstr>Calibri</vt:lpstr>
      <vt:lpstr>Arial</vt:lpstr>
      <vt:lpstr>Bahij TheSansArabic Plain</vt:lpstr>
      <vt:lpstr>Symbol</vt:lpstr>
      <vt:lpstr>Office Theme</vt:lpstr>
      <vt:lpstr>Microsoft Visio Drawing</vt:lpstr>
      <vt:lpstr>PowerPoint Presentation</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ASUS</cp:lastModifiedBy>
  <cp:revision>40</cp:revision>
  <dcterms:created xsi:type="dcterms:W3CDTF">2018-10-14T06:27:45Z</dcterms:created>
  <dcterms:modified xsi:type="dcterms:W3CDTF">2023-08-11T09:28:25Z</dcterms:modified>
</cp:coreProperties>
</file>